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24f688d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24f688d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396b7ea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396b7ea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396b7ea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396b7ea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396b7ea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396b7ea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24f688d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24f688d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b02c6de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b02c6de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0d24bc22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0d24bc22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b02c6de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b02c6de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0d24bc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0d24bc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0d24bc2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0d24bc2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0d24bc2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0d24bc2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24f688d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24f688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24f688d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24f688d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UoA-CARES-Student/plant-dashboard-3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mdpi.com/2624-7402/4/2/24" TargetMode="External"/><Relationship Id="rId4" Type="http://schemas.openxmlformats.org/officeDocument/2006/relationships/hyperlink" Target="https://ieeexplore.ieee.org/document/10390480" TargetMode="External"/><Relationship Id="rId5" Type="http://schemas.openxmlformats.org/officeDocument/2006/relationships/hyperlink" Target="https://ieeexplore.ieee.org/document/9392664" TargetMode="External"/><Relationship Id="rId6" Type="http://schemas.openxmlformats.org/officeDocument/2006/relationships/hyperlink" Target="https://ieeexplore.ieee.org/document/10412430" TargetMode="External"/><Relationship Id="rId7" Type="http://schemas.openxmlformats.org/officeDocument/2006/relationships/hyperlink" Target="https://www.otago.ac.nz/hedc/otago615355.pdf" TargetMode="External"/><Relationship Id="rId8" Type="http://schemas.openxmlformats.org/officeDocument/2006/relationships/hyperlink" Target="https://towardsdatascience.com/build-and-setup-your-own-deep-learning-server-from-scratch-e771dacaa25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Week 2-3</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Start and </a:t>
            </a:r>
            <a:r>
              <a:rPr lang="en-GB"/>
              <a:t>Literature</a:t>
            </a:r>
            <a:r>
              <a:rPr lang="en-GB"/>
              <a:t>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 Axois to connect Frontend and Backend</a:t>
            </a:r>
            <a:endParaRPr/>
          </a:p>
        </p:txBody>
      </p:sp>
      <p:pic>
        <p:nvPicPr>
          <p:cNvPr id="117" name="Google Shape;117;p22"/>
          <p:cNvPicPr preferRelativeResize="0"/>
          <p:nvPr/>
        </p:nvPicPr>
        <p:blipFill rotWithShape="1">
          <a:blip r:embed="rId3">
            <a:alphaModFix/>
          </a:blip>
          <a:srcRect b="16673" l="21413" r="35869" t="13298"/>
          <a:stretch/>
        </p:blipFill>
        <p:spPr>
          <a:xfrm>
            <a:off x="391725" y="1072700"/>
            <a:ext cx="3950249" cy="3459400"/>
          </a:xfrm>
          <a:prstGeom prst="rect">
            <a:avLst/>
          </a:prstGeom>
          <a:noFill/>
          <a:ln>
            <a:noFill/>
          </a:ln>
        </p:spPr>
      </p:pic>
      <p:sp>
        <p:nvSpPr>
          <p:cNvPr id="118" name="Google Shape;118;p22"/>
          <p:cNvSpPr txBox="1"/>
          <p:nvPr/>
        </p:nvSpPr>
        <p:spPr>
          <a:xfrm>
            <a:off x="1774775" y="4532100"/>
            <a:ext cx="9852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Original</a:t>
            </a:r>
            <a:endParaRPr sz="1800">
              <a:solidFill>
                <a:schemeClr val="accent3"/>
              </a:solidFill>
              <a:latin typeface="Proxima Nova"/>
              <a:ea typeface="Proxima Nova"/>
              <a:cs typeface="Proxima Nova"/>
              <a:sym typeface="Proxima Nova"/>
            </a:endParaRPr>
          </a:p>
        </p:txBody>
      </p:sp>
      <p:pic>
        <p:nvPicPr>
          <p:cNvPr id="119" name="Google Shape;119;p22"/>
          <p:cNvPicPr preferRelativeResize="0"/>
          <p:nvPr/>
        </p:nvPicPr>
        <p:blipFill rotWithShape="1">
          <a:blip r:embed="rId4">
            <a:alphaModFix/>
          </a:blip>
          <a:srcRect b="15252" l="21134" r="33840" t="9868"/>
          <a:stretch/>
        </p:blipFill>
        <p:spPr>
          <a:xfrm>
            <a:off x="4531825" y="919188"/>
            <a:ext cx="4239549" cy="3766426"/>
          </a:xfrm>
          <a:prstGeom prst="rect">
            <a:avLst/>
          </a:prstGeom>
          <a:noFill/>
          <a:ln>
            <a:noFill/>
          </a:ln>
        </p:spPr>
      </p:pic>
      <p:sp>
        <p:nvSpPr>
          <p:cNvPr id="120" name="Google Shape;120;p22"/>
          <p:cNvSpPr txBox="1"/>
          <p:nvPr/>
        </p:nvSpPr>
        <p:spPr>
          <a:xfrm>
            <a:off x="6457225" y="4685625"/>
            <a:ext cx="651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3"/>
                </a:solidFill>
                <a:latin typeface="Proxima Nova"/>
                <a:ea typeface="Proxima Nova"/>
                <a:cs typeface="Proxima Nova"/>
                <a:sym typeface="Proxima Nova"/>
              </a:rPr>
              <a:t>Edit</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Frontend logic</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current frontend implementation heavily relies on the data.ts default export for its logic. Each page and SVG component imports this default export entity, "farm", making it challenging to integrate Axios for HTTP GET or POST requests across different pages. As a result, the conventional approach to connect the frontend and backend through Axios, established in previous pages, is inaccessible. To address this, we need to modify data.ts to initialize data retrieval from the backend upon server startup.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Improve solution</a:t>
            </a:r>
            <a:endParaRPr/>
          </a:p>
        </p:txBody>
      </p:sp>
      <p:sp>
        <p:nvSpPr>
          <p:cNvPr id="132" name="Google Shape;132;p24"/>
          <p:cNvSpPr txBox="1"/>
          <p:nvPr>
            <p:ph idx="1" type="body"/>
          </p:nvPr>
        </p:nvSpPr>
        <p:spPr>
          <a:xfrm>
            <a:off x="311700" y="1972836"/>
            <a:ext cx="4260300" cy="173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implement the axios function at the end of data.ts to let it do HTTP get, this will change the “farm” that used in every file.</a:t>
            </a:r>
            <a:endParaRPr/>
          </a:p>
        </p:txBody>
      </p:sp>
      <p:pic>
        <p:nvPicPr>
          <p:cNvPr id="133" name="Google Shape;133;p24"/>
          <p:cNvPicPr preferRelativeResize="0"/>
          <p:nvPr/>
        </p:nvPicPr>
        <p:blipFill rotWithShape="1">
          <a:blip r:embed="rId3">
            <a:alphaModFix/>
          </a:blip>
          <a:srcRect b="14423" l="18698" r="41619" t="11265"/>
          <a:stretch/>
        </p:blipFill>
        <p:spPr>
          <a:xfrm>
            <a:off x="5050150" y="1109900"/>
            <a:ext cx="3457951" cy="3458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 after change</a:t>
            </a:r>
            <a:endParaRPr/>
          </a:p>
        </p:txBody>
      </p:sp>
      <p:sp>
        <p:nvSpPr>
          <p:cNvPr id="139" name="Google Shape;139;p25"/>
          <p:cNvSpPr txBox="1"/>
          <p:nvPr>
            <p:ph idx="1" type="body"/>
          </p:nvPr>
        </p:nvSpPr>
        <p:spPr>
          <a:xfrm>
            <a:off x="311700" y="1152475"/>
            <a:ext cx="306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We can see from the image at right that the frontend had make a request </a:t>
            </a:r>
            <a:r>
              <a:rPr lang="en-GB"/>
              <a:t>to</a:t>
            </a:r>
            <a:r>
              <a:rPr lang="en-GB"/>
              <a:t> the backend, because our backend wasn’t running right now, so it failed to load resources</a:t>
            </a:r>
            <a:endParaRPr/>
          </a:p>
        </p:txBody>
      </p:sp>
      <p:pic>
        <p:nvPicPr>
          <p:cNvPr id="140" name="Google Shape;140;p25"/>
          <p:cNvPicPr preferRelativeResize="0"/>
          <p:nvPr/>
        </p:nvPicPr>
        <p:blipFill rotWithShape="1">
          <a:blip r:embed="rId3">
            <a:alphaModFix/>
          </a:blip>
          <a:srcRect b="0" l="0" r="0" t="13696"/>
          <a:stretch/>
        </p:blipFill>
        <p:spPr>
          <a:xfrm>
            <a:off x="3608225" y="1575975"/>
            <a:ext cx="5078077" cy="2341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Backend</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Using Flask to build backend with mysql for database.</a:t>
            </a:r>
            <a:endParaRPr/>
          </a:p>
          <a:p>
            <a:pPr indent="-342900" lvl="0" marL="457200" rtl="0" algn="l">
              <a:spcBef>
                <a:spcPts val="0"/>
              </a:spcBef>
              <a:spcAft>
                <a:spcPts val="0"/>
              </a:spcAft>
              <a:buSzPts val="1800"/>
              <a:buChar char="●"/>
            </a:pPr>
            <a:r>
              <a:rPr lang="en-GB"/>
              <a:t>First step is making simple backend and connect with DB and frontend.</a:t>
            </a:r>
            <a:endParaRPr/>
          </a:p>
          <a:p>
            <a:pPr indent="-342900" lvl="0" marL="457200" rtl="0" algn="l">
              <a:spcBef>
                <a:spcPts val="0"/>
              </a:spcBef>
              <a:spcAft>
                <a:spcPts val="0"/>
              </a:spcAft>
              <a:buSzPts val="1800"/>
              <a:buChar char="●"/>
            </a:pPr>
            <a:r>
              <a:rPr lang="en-GB"/>
              <a:t>Therefore it will show data from DB on frontend.</a:t>
            </a:r>
            <a:endParaRPr/>
          </a:p>
          <a:p>
            <a:pPr indent="-342900" lvl="0" marL="457200" rtl="0" algn="l">
              <a:spcBef>
                <a:spcPts val="0"/>
              </a:spcBef>
              <a:spcAft>
                <a:spcPts val="0"/>
              </a:spcAft>
              <a:buSzPts val="1800"/>
              <a:buChar char="●"/>
            </a:pPr>
            <a:r>
              <a:rPr lang="en-GB"/>
              <a:t>After connecting successfully with </a:t>
            </a:r>
            <a:r>
              <a:rPr lang="en-GB"/>
              <a:t>showing</a:t>
            </a:r>
            <a:r>
              <a:rPr lang="en-GB"/>
              <a:t> DB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Understand what we have from </a:t>
            </a:r>
            <a:r>
              <a:rPr lang="en-GB"/>
              <a:t>previous</a:t>
            </a:r>
            <a:r>
              <a:rPr lang="en-GB"/>
              <a:t> years Projects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solidFill>
                  <a:srgbClr val="000000"/>
                </a:solidFill>
              </a:rPr>
              <a:t>2023 Project </a:t>
            </a:r>
            <a:r>
              <a:rPr lang="en-GB">
                <a:solidFill>
                  <a:srgbClr val="000000"/>
                </a:solidFill>
              </a:rPr>
              <a:t>#62</a:t>
            </a:r>
            <a:r>
              <a:rPr lang="en-GB">
                <a:solidFill>
                  <a:srgbClr val="000000"/>
                </a:solidFill>
              </a:rPr>
              <a:t> : Website Frontend Monitoring Tomato Farm</a:t>
            </a:r>
            <a:endParaRPr>
              <a:solidFill>
                <a:srgbClr val="000000"/>
              </a:solidFill>
            </a:endParaRPr>
          </a:p>
          <a:p>
            <a:pPr indent="0" lvl="0" marL="0" rtl="0" algn="l">
              <a:spcBef>
                <a:spcPts val="0"/>
              </a:spcBef>
              <a:spcAft>
                <a:spcPts val="0"/>
              </a:spcAft>
              <a:buNone/>
            </a:pPr>
            <a:r>
              <a:rPr lang="en-GB" u="sng">
                <a:solidFill>
                  <a:srgbClr val="1155CC"/>
                </a:solidFill>
                <a:hlinkClick r:id="rId3">
                  <a:extLst>
                    <a:ext uri="{A12FA001-AC4F-418D-AE19-62706E023703}">
                      <ahyp:hlinkClr val="tx"/>
                    </a:ext>
                  </a:extLst>
                </a:hlinkClick>
              </a:rPr>
              <a:t>Github Link</a:t>
            </a:r>
            <a:endParaRPr/>
          </a:p>
          <a:p>
            <a:pPr indent="0" lvl="0" marL="0" rtl="0" algn="l">
              <a:spcBef>
                <a:spcPts val="0"/>
              </a:spcBef>
              <a:spcAft>
                <a:spcPts val="0"/>
              </a:spcAft>
              <a:buNone/>
            </a:pPr>
            <a:r>
              <a:rPr lang="en-GB"/>
              <a:t>Key tech used:</a:t>
            </a:r>
            <a:endParaRPr/>
          </a:p>
          <a:p>
            <a:pPr indent="0" lvl="0" marL="0" rtl="0" algn="l">
              <a:spcBef>
                <a:spcPts val="0"/>
              </a:spcBef>
              <a:spcAft>
                <a:spcPts val="0"/>
              </a:spcAft>
              <a:buNone/>
            </a:pPr>
            <a:r>
              <a:rPr lang="en-GB"/>
              <a:t>- NPM</a:t>
            </a:r>
            <a:endParaRPr/>
          </a:p>
          <a:p>
            <a:pPr indent="0" lvl="0" marL="0" rtl="0" algn="l">
              <a:spcBef>
                <a:spcPts val="0"/>
              </a:spcBef>
              <a:spcAft>
                <a:spcPts val="0"/>
              </a:spcAft>
              <a:buNone/>
            </a:pPr>
            <a:r>
              <a:rPr lang="en-GB"/>
              <a:t>- TypeScript</a:t>
            </a:r>
            <a:endParaRPr/>
          </a:p>
          <a:p>
            <a:pPr indent="0" lvl="0" marL="0" rtl="0" algn="l">
              <a:spcBef>
                <a:spcPts val="0"/>
              </a:spcBef>
              <a:spcAft>
                <a:spcPts val="0"/>
              </a:spcAft>
              <a:buNone/>
            </a:pPr>
            <a:r>
              <a:rPr lang="en-GB"/>
              <a:t>- React</a:t>
            </a:r>
            <a:endParaRPr/>
          </a:p>
          <a:p>
            <a:pPr indent="0" lvl="0" marL="0" rtl="0" algn="l">
              <a:spcBef>
                <a:spcPts val="0"/>
              </a:spcBef>
              <a:spcAft>
                <a:spcPts val="0"/>
              </a:spcAft>
              <a:buNone/>
            </a:pPr>
            <a:r>
              <a:rPr lang="en-GB"/>
              <a:t>- Vite</a:t>
            </a:r>
            <a:endParaRPr/>
          </a:p>
          <a:p>
            <a:pPr indent="0" lvl="0" marL="0" rtl="0" algn="l">
              <a:spcBef>
                <a:spcPts val="0"/>
              </a:spcBef>
              <a:spcAft>
                <a:spcPts val="0"/>
              </a:spcAft>
              <a:buNone/>
            </a:pPr>
            <a:r>
              <a:rPr lang="en-GB"/>
              <a:t>- eslint</a:t>
            </a:r>
            <a:endParaRPr/>
          </a:p>
          <a:p>
            <a:pPr indent="0" lvl="0" marL="0" rtl="0" algn="l">
              <a:spcBef>
                <a:spcPts val="0"/>
              </a:spcBef>
              <a:spcAft>
                <a:spcPts val="0"/>
              </a:spcAft>
              <a:buNone/>
            </a:pPr>
            <a:r>
              <a:rPr lang="en-GB"/>
              <a:t>- prettier</a:t>
            </a:r>
            <a:endParaRPr/>
          </a:p>
          <a:p>
            <a:pPr indent="0" lvl="0" marL="0" rtl="0" algn="l">
              <a:spcBef>
                <a:spcPts val="0"/>
              </a:spcBef>
              <a:spcAft>
                <a:spcPts val="0"/>
              </a:spcAft>
              <a:buNone/>
            </a:pPr>
            <a:r>
              <a:rPr lang="en-GB"/>
              <a:t>- Ant design</a:t>
            </a:r>
            <a:endParaRPr/>
          </a:p>
          <a:p>
            <a:pPr indent="0" lvl="0" marL="0" rtl="0" algn="l">
              <a:spcBef>
                <a:spcPts val="0"/>
              </a:spcBef>
              <a:spcAft>
                <a:spcPts val="0"/>
              </a:spcAft>
              <a:buNone/>
            </a:pPr>
            <a:r>
              <a:rPr lang="en-GB"/>
              <a:t>- SASS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2022 Project #22: Plant Monitoring System For Smart Farm</a:t>
            </a:r>
            <a:endParaRPr/>
          </a:p>
          <a:p>
            <a:pPr indent="0" lvl="0" marL="0" rtl="0" algn="l">
              <a:spcBef>
                <a:spcPts val="0"/>
              </a:spcBef>
              <a:spcAft>
                <a:spcPts val="0"/>
              </a:spcAft>
              <a:buNone/>
            </a:pPr>
            <a:r>
              <a:rPr lang="en-GB"/>
              <a:t>Key tech used:</a:t>
            </a:r>
            <a:endParaRPr/>
          </a:p>
          <a:p>
            <a:pPr indent="0" lvl="0" marL="0" rtl="0" algn="l">
              <a:spcBef>
                <a:spcPts val="0"/>
              </a:spcBef>
              <a:spcAft>
                <a:spcPts val="0"/>
              </a:spcAft>
              <a:buNone/>
            </a:pPr>
            <a:r>
              <a:rPr lang="en-GB"/>
              <a:t>-MMDetection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Literature Focusing</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How to use DNN models.</a:t>
            </a:r>
            <a:endParaRPr/>
          </a:p>
          <a:p>
            <a:pPr indent="0" lvl="0" marL="0" rtl="0" algn="l">
              <a:spcBef>
                <a:spcPts val="1200"/>
              </a:spcBef>
              <a:spcAft>
                <a:spcPts val="0"/>
              </a:spcAft>
              <a:buNone/>
            </a:pPr>
            <a:r>
              <a:rPr lang="en-GB"/>
              <a:t>Create server backend and connect with frontend.</a:t>
            </a:r>
            <a:endParaRPr/>
          </a:p>
          <a:p>
            <a:pPr indent="0" lvl="0" marL="0" rtl="0" algn="l">
              <a:spcBef>
                <a:spcPts val="1200"/>
              </a:spcBef>
              <a:spcAft>
                <a:spcPts val="0"/>
              </a:spcAft>
              <a:buNone/>
            </a:pPr>
            <a:r>
              <a:rPr lang="en-GB"/>
              <a:t>AI server.</a:t>
            </a:r>
            <a:endParaRPr/>
          </a:p>
          <a:p>
            <a:pPr indent="0" lvl="0" marL="0" rtl="0" algn="l">
              <a:spcBef>
                <a:spcPts val="1200"/>
              </a:spcBef>
              <a:spcAft>
                <a:spcPts val="0"/>
              </a:spcAft>
              <a:buNone/>
            </a:pPr>
            <a:r>
              <a:rPr lang="en-GB"/>
              <a:t>Understanding Tomato DNN models functions.</a:t>
            </a:r>
            <a:endParaRPr/>
          </a:p>
          <a:p>
            <a:pPr indent="0" lvl="0" marL="0" rtl="0" algn="l">
              <a:spcBef>
                <a:spcPts val="1200"/>
              </a:spcBef>
              <a:spcAft>
                <a:spcPts val="0"/>
              </a:spcAft>
              <a:buNone/>
            </a:pPr>
            <a:r>
              <a:rPr lang="en-GB"/>
              <a:t>Estimate tomato growth and harvest time.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000"/>
              </a:spcBef>
              <a:spcAft>
                <a:spcPts val="600"/>
              </a:spcAft>
              <a:buNone/>
            </a:pPr>
            <a:r>
              <a:rPr lang="en-GB" sz="2000">
                <a:solidFill>
                  <a:srgbClr val="000000"/>
                </a:solidFill>
                <a:latin typeface="Arial"/>
                <a:ea typeface="Arial"/>
                <a:cs typeface="Arial"/>
                <a:sym typeface="Arial"/>
              </a:rPr>
              <a:t>Literature and Document </a:t>
            </a:r>
            <a:r>
              <a:rPr lang="en-GB" sz="2000">
                <a:solidFill>
                  <a:srgbClr val="000000"/>
                </a:solidFill>
                <a:latin typeface="Arial"/>
                <a:ea typeface="Arial"/>
                <a:cs typeface="Arial"/>
                <a:sym typeface="Arial"/>
              </a:rPr>
              <a:t>relevant</a:t>
            </a:r>
            <a:r>
              <a:rPr lang="en-GB" sz="2000">
                <a:solidFill>
                  <a:srgbClr val="000000"/>
                </a:solidFill>
                <a:latin typeface="Arial"/>
                <a:ea typeface="Arial"/>
                <a:cs typeface="Arial"/>
                <a:sym typeface="Arial"/>
              </a:rPr>
              <a:t> link</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solidFill>
                  <a:srgbClr val="000000"/>
                </a:solidFill>
              </a:rPr>
              <a:t>Literature:</a:t>
            </a:r>
            <a:endParaRPr sz="1300">
              <a:solidFill>
                <a:srgbClr val="000000"/>
              </a:solidFill>
            </a:endParaRPr>
          </a:p>
          <a:p>
            <a:pPr indent="0" lvl="0" marL="0" rtl="0" algn="l">
              <a:spcBef>
                <a:spcPts val="0"/>
              </a:spcBef>
              <a:spcAft>
                <a:spcPts val="0"/>
              </a:spcAft>
              <a:buNone/>
            </a:pPr>
            <a:r>
              <a:rPr lang="en-GB" sz="1300" u="sng">
                <a:solidFill>
                  <a:srgbClr val="1155CC"/>
                </a:solidFill>
                <a:hlinkClick r:id="rId3">
                  <a:extLst>
                    <a:ext uri="{A12FA001-AC4F-418D-AE19-62706E023703}">
                      <ahyp:hlinkClr val="tx"/>
                    </a:ext>
                  </a:extLst>
                </a:hlinkClick>
              </a:rPr>
              <a:t>Prediction of Harvest Time of Tomato Using Mask R-CNN</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GB" sz="1300" u="sng">
                <a:solidFill>
                  <a:srgbClr val="1155CC"/>
                </a:solidFill>
                <a:hlinkClick r:id="rId4">
                  <a:extLst>
                    <a:ext uri="{A12FA001-AC4F-418D-AE19-62706E023703}">
                      <ahyp:hlinkClr val="tx"/>
                    </a:ext>
                  </a:extLst>
                </a:hlinkClick>
              </a:rPr>
              <a:t>A CNN Method Based Predictive Model for Tomato Leaf Disease Prediction</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GB" sz="1300" u="sng">
                <a:solidFill>
                  <a:srgbClr val="1155CC"/>
                </a:solidFill>
                <a:hlinkClick r:id="rId5">
                  <a:extLst>
                    <a:ext uri="{A12FA001-AC4F-418D-AE19-62706E023703}">
                      <ahyp:hlinkClr val="tx"/>
                    </a:ext>
                  </a:extLst>
                </a:hlinkClick>
              </a:rPr>
              <a:t>TLNet: A Deep CNN model for Prediction of tomato Leaf Diseases</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GB" sz="1300" u="sng">
                <a:solidFill>
                  <a:srgbClr val="1155CC"/>
                </a:solidFill>
                <a:hlinkClick r:id="rId6">
                  <a:extLst>
                    <a:ext uri="{A12FA001-AC4F-418D-AE19-62706E023703}">
                      <ahyp:hlinkClr val="tx"/>
                    </a:ext>
                  </a:extLst>
                </a:hlinkClick>
              </a:rPr>
              <a:t>Tomato Ripeness Evaluation and Localization Using Mask R-CNN and DBSCAN Clustering</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GB" sz="1300">
                <a:solidFill>
                  <a:srgbClr val="000000"/>
                </a:solidFill>
              </a:rPr>
              <a:t>How to write literature review:</a:t>
            </a:r>
            <a:endParaRPr sz="1300">
              <a:solidFill>
                <a:srgbClr val="000000"/>
              </a:solidFill>
            </a:endParaRPr>
          </a:p>
          <a:p>
            <a:pPr indent="0" lvl="0" marL="0" rtl="0" algn="l">
              <a:spcBef>
                <a:spcPts val="0"/>
              </a:spcBef>
              <a:spcAft>
                <a:spcPts val="0"/>
              </a:spcAft>
              <a:buNone/>
            </a:pPr>
            <a:r>
              <a:rPr lang="en-GB" sz="1300" u="sng">
                <a:solidFill>
                  <a:srgbClr val="1155CC"/>
                </a:solidFill>
                <a:hlinkClick r:id="rId7">
                  <a:extLst>
                    <a:ext uri="{A12FA001-AC4F-418D-AE19-62706E023703}">
                      <ahyp:hlinkClr val="tx"/>
                    </a:ext>
                  </a:extLst>
                </a:hlinkClick>
              </a:rPr>
              <a:t>Writing a Literature Review</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GB" sz="1300" u="sng">
                <a:solidFill>
                  <a:srgbClr val="1155CC"/>
                </a:solidFill>
                <a:hlinkClick r:id="rId8">
                  <a:extLst>
                    <a:ext uri="{A12FA001-AC4F-418D-AE19-62706E023703}">
                      <ahyp:hlinkClr val="tx"/>
                    </a:ext>
                  </a:extLst>
                </a:hlinkClick>
              </a:rPr>
              <a:t>Build and Setup Your Own Deep Learning Server From Scratch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84" name="Google Shape;84;p17"/>
          <p:cNvSpPr txBox="1"/>
          <p:nvPr>
            <p:ph idx="1" type="body"/>
          </p:nvPr>
        </p:nvSpPr>
        <p:spPr>
          <a:xfrm>
            <a:off x="311700" y="1705450"/>
            <a:ext cx="3723000" cy="238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How do we create a backend and AI server that could receive the data from IOT sensors, using 2D DNN model to analysis the result, then correctly showing the result onto the webpage?</a:t>
            </a:r>
            <a:endParaRPr/>
          </a:p>
        </p:txBody>
      </p:sp>
      <p:pic>
        <p:nvPicPr>
          <p:cNvPr id="85" name="Google Shape;85;p17"/>
          <p:cNvPicPr preferRelativeResize="0"/>
          <p:nvPr/>
        </p:nvPicPr>
        <p:blipFill rotWithShape="1">
          <a:blip r:embed="rId3">
            <a:alphaModFix/>
          </a:blip>
          <a:srcRect b="0" l="0" r="8206" t="0"/>
          <a:stretch/>
        </p:blipFill>
        <p:spPr>
          <a:xfrm rot="-5400000">
            <a:off x="4912499" y="505626"/>
            <a:ext cx="3242600" cy="47100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27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Our Goal</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Understanding Website Structure from </a:t>
            </a:r>
            <a:r>
              <a:rPr lang="en-GB"/>
              <a:t>previous</a:t>
            </a:r>
            <a:r>
              <a:rPr lang="en-GB"/>
              <a:t> years project.</a:t>
            </a:r>
            <a:endParaRPr/>
          </a:p>
          <a:p>
            <a:pPr indent="-342900" lvl="0" marL="457200" rtl="0" algn="l">
              <a:spcBef>
                <a:spcPts val="0"/>
              </a:spcBef>
              <a:spcAft>
                <a:spcPts val="0"/>
              </a:spcAft>
              <a:buSzPts val="1800"/>
              <a:buChar char="●"/>
            </a:pPr>
            <a:r>
              <a:rPr lang="en-GB"/>
              <a:t>Understanding Plant Monitoring System from 2022 Project.</a:t>
            </a:r>
            <a:endParaRPr/>
          </a:p>
          <a:p>
            <a:pPr indent="-342900" lvl="0" marL="457200" rtl="0" algn="l">
              <a:spcBef>
                <a:spcPts val="0"/>
              </a:spcBef>
              <a:spcAft>
                <a:spcPts val="0"/>
              </a:spcAft>
              <a:buSzPts val="1800"/>
              <a:buChar char="●"/>
            </a:pPr>
            <a:r>
              <a:rPr lang="en-GB"/>
              <a:t>Create backend server for the website.</a:t>
            </a:r>
            <a:endParaRPr/>
          </a:p>
          <a:p>
            <a:pPr indent="-342900" lvl="0" marL="457200" rtl="0" algn="l">
              <a:spcBef>
                <a:spcPts val="0"/>
              </a:spcBef>
              <a:spcAft>
                <a:spcPts val="0"/>
              </a:spcAft>
              <a:buSzPts val="1800"/>
              <a:buChar char="●"/>
            </a:pPr>
            <a:r>
              <a:rPr lang="en-GB"/>
              <a:t>Create AI server for process resource from 3D image/model to 2D DNN model.</a:t>
            </a:r>
            <a:endParaRPr/>
          </a:p>
          <a:p>
            <a:pPr indent="-342900" lvl="0" marL="457200" rtl="0" algn="l">
              <a:spcBef>
                <a:spcPts val="0"/>
              </a:spcBef>
              <a:spcAft>
                <a:spcPts val="0"/>
              </a:spcAft>
              <a:buSzPts val="1800"/>
              <a:buChar char="●"/>
            </a:pPr>
            <a:r>
              <a:rPr lang="en-GB"/>
              <a:t>Improve Frontend UI.</a:t>
            </a:r>
            <a:endParaRPr/>
          </a:p>
          <a:p>
            <a:pPr indent="-342900" lvl="0" marL="457200" rtl="0" algn="l">
              <a:spcBef>
                <a:spcPts val="0"/>
              </a:spcBef>
              <a:spcAft>
                <a:spcPts val="0"/>
              </a:spcAft>
              <a:buSzPts val="1800"/>
              <a:buChar char="●"/>
            </a:pPr>
            <a:r>
              <a:rPr b="1" lang="en-GB"/>
              <a:t>Final goal : Integrate 2D based DNN model, Backend and server, </a:t>
            </a:r>
            <a:r>
              <a:rPr b="1" lang="en-GB"/>
              <a:t>website</a:t>
            </a:r>
            <a:r>
              <a:rPr b="1" lang="en-GB"/>
              <a:t>, robot with camera etc, and show all data on webpage and estimate tomato harvest time.</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Things what we did</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Read some literature for literature review</a:t>
            </a:r>
            <a:endParaRPr/>
          </a:p>
          <a:p>
            <a:pPr indent="-342900" lvl="0" marL="457200" rtl="0" algn="l">
              <a:spcBef>
                <a:spcPts val="0"/>
              </a:spcBef>
              <a:spcAft>
                <a:spcPts val="0"/>
              </a:spcAft>
              <a:buSzPts val="1800"/>
              <a:buChar char="●"/>
            </a:pPr>
            <a:r>
              <a:rPr lang="en-GB"/>
              <a:t>Make a plan and project goal</a:t>
            </a:r>
            <a:endParaRPr/>
          </a:p>
          <a:p>
            <a:pPr indent="-342900" lvl="0" marL="457200" rtl="0" algn="l">
              <a:spcBef>
                <a:spcPts val="0"/>
              </a:spcBef>
              <a:spcAft>
                <a:spcPts val="0"/>
              </a:spcAft>
              <a:buSzPts val="1800"/>
              <a:buChar char="●"/>
            </a:pPr>
            <a:r>
              <a:rPr lang="en-GB"/>
              <a:t>Discuss what we need to show on website.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Adding and </a:t>
            </a:r>
            <a:r>
              <a:rPr lang="en-GB"/>
              <a:t>Initialize</a:t>
            </a:r>
            <a:r>
              <a:rPr lang="en-GB"/>
              <a:t> Axios for frontend</a:t>
            </a:r>
            <a:endParaRPr/>
          </a:p>
        </p:txBody>
      </p:sp>
      <p:sp>
        <p:nvSpPr>
          <p:cNvPr id="103" name="Google Shape;103;p20"/>
          <p:cNvSpPr txBox="1"/>
          <p:nvPr>
            <p:ph idx="1" type="body"/>
          </p:nvPr>
        </p:nvSpPr>
        <p:spPr>
          <a:xfrm>
            <a:off x="311700" y="1152475"/>
            <a:ext cx="418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utils folder of PLANT-DASHBOARD-3D program, we create a index.ts file in utils/axios folder.</a:t>
            </a:r>
            <a:endParaRPr/>
          </a:p>
          <a:p>
            <a:pPr indent="0" lvl="0" marL="0" rtl="0" algn="l">
              <a:spcBef>
                <a:spcPts val="1200"/>
              </a:spcBef>
              <a:spcAft>
                <a:spcPts val="1200"/>
              </a:spcAft>
              <a:buNone/>
            </a:pPr>
            <a:r>
              <a:rPr lang="en-GB"/>
              <a:t>Use the code on right create an axios that can be use in the project to communicate with backend using HTTP </a:t>
            </a:r>
            <a:r>
              <a:rPr lang="en-GB"/>
              <a:t>protocol</a:t>
            </a:r>
            <a:r>
              <a:rPr lang="en-GB"/>
              <a:t> by POST, GET etc.</a:t>
            </a:r>
            <a:endParaRPr/>
          </a:p>
        </p:txBody>
      </p:sp>
      <p:pic>
        <p:nvPicPr>
          <p:cNvPr id="104" name="Google Shape;104;p20"/>
          <p:cNvPicPr preferRelativeResize="0"/>
          <p:nvPr/>
        </p:nvPicPr>
        <p:blipFill rotWithShape="1">
          <a:blip r:embed="rId3">
            <a:alphaModFix/>
          </a:blip>
          <a:srcRect b="43655" l="18652" r="46060" t="7519"/>
          <a:stretch/>
        </p:blipFill>
        <p:spPr>
          <a:xfrm>
            <a:off x="4812050" y="1463175"/>
            <a:ext cx="3896049" cy="2879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Simplified data.ts</a:t>
            </a:r>
            <a:endParaRPr/>
          </a:p>
        </p:txBody>
      </p:sp>
      <p:sp>
        <p:nvSpPr>
          <p:cNvPr id="110" name="Google Shape;110;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a:t>Originally, file data.ts stored not only the type of data needed to provide to the page, but also a entity that collect all the fake datas. If we want the frontend to be with support from backend, we will want the data.ts only stored the type of the data we need, things like what kind of datas (example like id, name, environment parameters) are need in that type. So we create two backup file, one store changes and one is the original file</a:t>
            </a:r>
            <a:endParaRPr/>
          </a:p>
        </p:txBody>
      </p:sp>
      <p:pic>
        <p:nvPicPr>
          <p:cNvPr id="111" name="Google Shape;111;p21"/>
          <p:cNvPicPr preferRelativeResize="0"/>
          <p:nvPr/>
        </p:nvPicPr>
        <p:blipFill rotWithShape="1">
          <a:blip r:embed="rId3">
            <a:alphaModFix/>
          </a:blip>
          <a:srcRect b="31235" l="21149" r="63386" t="9607"/>
          <a:stretch/>
        </p:blipFill>
        <p:spPr>
          <a:xfrm>
            <a:off x="5399575" y="247849"/>
            <a:ext cx="2274473" cy="4647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